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2" r:id="rId2"/>
    <p:sldMasterId id="2147483680" r:id="rId3"/>
    <p:sldMasterId id="2147483692" r:id="rId4"/>
    <p:sldMasterId id="2147483787" r:id="rId5"/>
  </p:sldMasterIdLst>
  <p:notesMasterIdLst>
    <p:notesMasterId r:id="rId2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2192000" cy="6858000"/>
  <p:notesSz cx="6858000" cy="9144000"/>
  <p:embeddedFontLst>
    <p:embeddedFont>
      <p:font typeface="Architects Daughter" panose="020B0604020202020204" charset="0"/>
      <p:regular r:id="rId22"/>
    </p:embeddedFont>
    <p:embeddedFont>
      <p:font typeface="Bookman Old Style" panose="02050604050505020204" pitchFamily="18" charset="0"/>
      <p:regular r:id="rId23"/>
      <p:bold r:id="rId24"/>
      <p:italic r:id="rId25"/>
      <p:boldItalic r:id="rId26"/>
    </p:embeddedFont>
    <p:embeddedFont>
      <p:font typeface="Bradley Hand ITC" panose="03070402050302030203" pitchFamily="66" charset="0"/>
      <p:regular r:id="rId27"/>
    </p:embeddedFont>
    <p:embeddedFont>
      <p:font typeface="Candara" panose="020E0502030303020204" pitchFamily="34" charset="0"/>
      <p:regular r:id="rId28"/>
      <p:bold r:id="rId29"/>
      <p:italic r:id="rId30"/>
      <p:boldItalic r:id="rId31"/>
    </p:embeddedFont>
    <p:embeddedFont>
      <p:font typeface="Century" panose="02040604050505020304" pitchFamily="18" charset="0"/>
      <p:regular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DaunPenh" panose="01010101010101010101" pitchFamily="2" charset="0"/>
      <p:regular r:id="rId37"/>
    </p:embeddedFont>
    <p:embeddedFont>
      <p:font typeface="Rockwell" panose="02060603020205020403" pitchFamily="18" charset="0"/>
      <p:regular r:id="rId38"/>
      <p:bold r:id="rId39"/>
      <p:italic r:id="rId40"/>
      <p:boldItalic r:id="rId41"/>
    </p:embeddedFont>
    <p:embeddedFont>
      <p:font typeface="Wingdings 3" panose="05040102010807070707" pitchFamily="18" charset="2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hrZJiZoLxu9fyMwsVfbFLiwlUm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C96EA3-862F-4B2E-9415-910181D64C85}" v="164" dt="2024-02-20T20:06:17.6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03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8.fntdata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customschemas.google.com/relationships/presentationmetadata" Target="metadata"/><Relationship Id="rId48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Rove-Williams" userId="1458d9038ff5cd0b" providerId="LiveId" clId="{23C96EA3-862F-4B2E-9415-910181D64C85}"/>
    <pc:docChg chg="custSel modSld modShowInfo">
      <pc:chgData name="Lisa Rove-Williams" userId="1458d9038ff5cd0b" providerId="LiveId" clId="{23C96EA3-862F-4B2E-9415-910181D64C85}" dt="2024-02-21T15:58:38.661" v="7" actId="2744"/>
      <pc:docMkLst>
        <pc:docMk/>
      </pc:docMkLst>
      <pc:sldChg chg="modSp mod">
        <pc:chgData name="Lisa Rove-Williams" userId="1458d9038ff5cd0b" providerId="LiveId" clId="{23C96EA3-862F-4B2E-9415-910181D64C85}" dt="2024-02-20T20:23:41.017" v="5" actId="114"/>
        <pc:sldMkLst>
          <pc:docMk/>
          <pc:sldMk cId="0" sldId="266"/>
        </pc:sldMkLst>
        <pc:spChg chg="mod">
          <ac:chgData name="Lisa Rove-Williams" userId="1458d9038ff5cd0b" providerId="LiveId" clId="{23C96EA3-862F-4B2E-9415-910181D64C85}" dt="2024-02-20T20:23:41.017" v="5" actId="114"/>
          <ac:spMkLst>
            <pc:docMk/>
            <pc:sldMk cId="0" sldId="266"/>
            <ac:spMk id="56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4"/>
          <p:cNvSpPr txBox="1"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4"/>
          <p:cNvSpPr>
            <a:spLocks noGrp="1"/>
          </p:cNvSpPr>
          <p:nvPr>
            <p:ph type="pic" idx="2"/>
          </p:nvPr>
        </p:nvSpPr>
        <p:spPr>
          <a:xfrm>
            <a:off x="7424804" y="758881"/>
            <a:ext cx="3255356" cy="4883038"/>
          </a:xfrm>
          <a:prstGeom prst="rect">
            <a:avLst/>
          </a:prstGeom>
          <a:noFill/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sp>
      <p:sp>
        <p:nvSpPr>
          <p:cNvPr id="152" name="Google Shape;152;p44"/>
          <p:cNvSpPr txBox="1">
            <a:spLocks noGrp="1"/>
          </p:cNvSpPr>
          <p:nvPr>
            <p:ph type="body" idx="1"/>
          </p:nvPr>
        </p:nvSpPr>
        <p:spPr>
          <a:xfrm>
            <a:off x="913794" y="2971800"/>
            <a:ext cx="593495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3" name="Google Shape;153;p44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4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5"/>
          <p:cNvSpPr txBox="1"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ookman Old Style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5"/>
          <p:cNvSpPr>
            <a:spLocks noGrp="1"/>
          </p:cNvSpPr>
          <p:nvPr>
            <p:ph type="pic" idx="2"/>
          </p:nvPr>
        </p:nvSpPr>
        <p:spPr>
          <a:xfrm>
            <a:off x="913806" y="621321"/>
            <a:ext cx="10367564" cy="3379735"/>
          </a:xfrm>
          <a:prstGeom prst="rect">
            <a:avLst/>
          </a:prstGeom>
          <a:noFill/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sp>
      <p:sp>
        <p:nvSpPr>
          <p:cNvPr id="159" name="Google Shape;159;p45"/>
          <p:cNvSpPr txBox="1">
            <a:spLocks noGrp="1"/>
          </p:cNvSpPr>
          <p:nvPr>
            <p:ph type="body" idx="1"/>
          </p:nvPr>
        </p:nvSpPr>
        <p:spPr>
          <a:xfrm>
            <a:off x="913795" y="5108728"/>
            <a:ext cx="10365998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0" name="Google Shape;160;p45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5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4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6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46"/>
          <p:cNvSpPr txBox="1">
            <a:spLocks noGrp="1"/>
          </p:cNvSpPr>
          <p:nvPr>
            <p:ph type="body" idx="1"/>
          </p:nvPr>
        </p:nvSpPr>
        <p:spPr>
          <a:xfrm>
            <a:off x="913795" y="4204820"/>
            <a:ext cx="10353761" cy="1592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6" name="Google Shape;166;p46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46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4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7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7"/>
          <p:cNvSpPr txBox="1">
            <a:spLocks noGrp="1"/>
          </p:cNvSpPr>
          <p:nvPr>
            <p:ph type="body" idx="1"/>
          </p:nvPr>
        </p:nvSpPr>
        <p:spPr>
          <a:xfrm>
            <a:off x="1720644" y="3610032"/>
            <a:ext cx="8752299" cy="42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2" name="Google Shape;172;p47"/>
          <p:cNvSpPr txBox="1">
            <a:spLocks noGrp="1"/>
          </p:cNvSpPr>
          <p:nvPr>
            <p:ph type="body" idx="2"/>
          </p:nvPr>
        </p:nvSpPr>
        <p:spPr>
          <a:xfrm>
            <a:off x="913794" y="4204821"/>
            <a:ext cx="10353762" cy="158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3" name="Google Shape;173;p47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7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6" name="Google Shape;176;p47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ckwell"/>
              <a:buNone/>
            </a:pPr>
            <a:r>
              <a:rPr lang="en-US" sz="8000" b="0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“</a:t>
            </a:r>
            <a:endParaRPr/>
          </a:p>
        </p:txBody>
      </p:sp>
      <p:sp>
        <p:nvSpPr>
          <p:cNvPr id="177" name="Google Shape;177;p47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ckwell"/>
              <a:buNone/>
            </a:pPr>
            <a:r>
              <a:rPr lang="en-US" sz="8000" b="0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”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8"/>
          <p:cNvSpPr txBox="1"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8"/>
          <p:cNvSpPr txBox="1">
            <a:spLocks noGrp="1"/>
          </p:cNvSpPr>
          <p:nvPr>
            <p:ph type="body" idx="1"/>
          </p:nvPr>
        </p:nvSpPr>
        <p:spPr>
          <a:xfrm>
            <a:off x="913794" y="4650556"/>
            <a:ext cx="10353763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1" name="Google Shape;181;p48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8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9"/>
          <p:cNvSpPr txBox="1"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9"/>
          <p:cNvSpPr txBox="1"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7" name="Google Shape;187;p49"/>
          <p:cNvSpPr txBox="1">
            <a:spLocks noGrp="1"/>
          </p:cNvSpPr>
          <p:nvPr>
            <p:ph type="body" idx="2"/>
          </p:nvPr>
        </p:nvSpPr>
        <p:spPr>
          <a:xfrm>
            <a:off x="913794" y="2911624"/>
            <a:ext cx="3298956" cy="28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8" name="Google Shape;188;p49"/>
          <p:cNvSpPr txBox="1">
            <a:spLocks noGrp="1"/>
          </p:cNvSpPr>
          <p:nvPr>
            <p:ph type="body" idx="3"/>
          </p:nvPr>
        </p:nvSpPr>
        <p:spPr>
          <a:xfrm>
            <a:off x="4444878" y="2088320"/>
            <a:ext cx="3298558" cy="82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9" name="Google Shape;189;p49"/>
          <p:cNvSpPr txBox="1">
            <a:spLocks noGrp="1"/>
          </p:cNvSpPr>
          <p:nvPr>
            <p:ph type="body" idx="4"/>
          </p:nvPr>
        </p:nvSpPr>
        <p:spPr>
          <a:xfrm>
            <a:off x="4444878" y="2911624"/>
            <a:ext cx="3299821" cy="28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90" name="Google Shape;190;p49"/>
          <p:cNvSpPr txBox="1">
            <a:spLocks noGrp="1"/>
          </p:cNvSpPr>
          <p:nvPr>
            <p:ph type="body" idx="5"/>
          </p:nvPr>
        </p:nvSpPr>
        <p:spPr>
          <a:xfrm>
            <a:off x="7973298" y="2088320"/>
            <a:ext cx="3291211" cy="82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1" name="Google Shape;191;p49"/>
          <p:cNvSpPr txBox="1">
            <a:spLocks noGrp="1"/>
          </p:cNvSpPr>
          <p:nvPr>
            <p:ph type="body" idx="6"/>
          </p:nvPr>
        </p:nvSpPr>
        <p:spPr>
          <a:xfrm>
            <a:off x="7976346" y="2911624"/>
            <a:ext cx="3291211" cy="28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92" name="Google Shape;192;p49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9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0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0"/>
          <p:cNvSpPr txBox="1"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8" name="Google Shape;198;p50"/>
          <p:cNvSpPr>
            <a:spLocks noGrp="1"/>
          </p:cNvSpPr>
          <p:nvPr>
            <p:ph type="pic" idx="2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sp>
      <p:sp>
        <p:nvSpPr>
          <p:cNvPr id="199" name="Google Shape;199;p50"/>
          <p:cNvSpPr txBox="1">
            <a:spLocks noGrp="1"/>
          </p:cNvSpPr>
          <p:nvPr>
            <p:ph type="body" idx="3"/>
          </p:nvPr>
        </p:nvSpPr>
        <p:spPr>
          <a:xfrm>
            <a:off x="913795" y="4772161"/>
            <a:ext cx="3298955" cy="1019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00" name="Google Shape;200;p50"/>
          <p:cNvSpPr txBox="1">
            <a:spLocks noGrp="1"/>
          </p:cNvSpPr>
          <p:nvPr>
            <p:ph type="body" idx="4"/>
          </p:nvPr>
        </p:nvSpPr>
        <p:spPr>
          <a:xfrm>
            <a:off x="4442701" y="4195899"/>
            <a:ext cx="329898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1" name="Google Shape;201;p50"/>
          <p:cNvSpPr>
            <a:spLocks noGrp="1"/>
          </p:cNvSpPr>
          <p:nvPr>
            <p:ph type="pic" idx="5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02" name="Google Shape;202;p50"/>
          <p:cNvSpPr txBox="1">
            <a:spLocks noGrp="1"/>
          </p:cNvSpPr>
          <p:nvPr>
            <p:ph type="body" idx="6"/>
          </p:nvPr>
        </p:nvSpPr>
        <p:spPr>
          <a:xfrm>
            <a:off x="4441348" y="4772160"/>
            <a:ext cx="3300336" cy="1019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03" name="Google Shape;203;p50"/>
          <p:cNvSpPr txBox="1">
            <a:spLocks noGrp="1"/>
          </p:cNvSpPr>
          <p:nvPr>
            <p:ph type="body" idx="7"/>
          </p:nvPr>
        </p:nvSpPr>
        <p:spPr>
          <a:xfrm>
            <a:off x="7973423" y="4195899"/>
            <a:ext cx="328990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50"/>
          <p:cNvSpPr>
            <a:spLocks noGrp="1"/>
          </p:cNvSpPr>
          <p:nvPr>
            <p:ph type="pic" idx="8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sp>
      <p:sp>
        <p:nvSpPr>
          <p:cNvPr id="205" name="Google Shape;205;p50"/>
          <p:cNvSpPr txBox="1">
            <a:spLocks noGrp="1"/>
          </p:cNvSpPr>
          <p:nvPr>
            <p:ph type="body" idx="9"/>
          </p:nvPr>
        </p:nvSpPr>
        <p:spPr>
          <a:xfrm>
            <a:off x="7973298" y="4772161"/>
            <a:ext cx="3294258" cy="1019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06" name="Google Shape;206;p50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50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1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51"/>
          <p:cNvSpPr txBox="1">
            <a:spLocks noGrp="1"/>
          </p:cNvSpPr>
          <p:nvPr>
            <p:ph type="body" idx="1"/>
          </p:nvPr>
        </p:nvSpPr>
        <p:spPr>
          <a:xfrm rot="5400000">
            <a:off x="4243108" y="-1233249"/>
            <a:ext cx="3695136" cy="10353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51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51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2"/>
          <p:cNvSpPr txBox="1">
            <a:spLocks noGrp="1"/>
          </p:cNvSpPr>
          <p:nvPr>
            <p:ph type="title"/>
          </p:nvPr>
        </p:nvSpPr>
        <p:spPr>
          <a:xfrm rot="5400000">
            <a:off x="7405428" y="1929071"/>
            <a:ext cx="5181601" cy="2542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52"/>
          <p:cNvSpPr txBox="1">
            <a:spLocks noGrp="1"/>
          </p:cNvSpPr>
          <p:nvPr>
            <p:ph type="body" idx="1"/>
          </p:nvPr>
        </p:nvSpPr>
        <p:spPr>
          <a:xfrm rot="5400000">
            <a:off x="2152346" y="-628953"/>
            <a:ext cx="5181601" cy="765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52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52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5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8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8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233" name="Google Shape;233;p28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28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8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3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53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53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0" name="Google Shape;240;p53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41" name="Google Shape;241;p53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3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53"/>
          <p:cNvSpPr txBox="1"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Font typeface="Rockwell"/>
              <a:buNone/>
              <a:defRPr sz="96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53"/>
          <p:cNvSpPr txBox="1"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None/>
              <a:defRPr sz="2000"/>
            </a:lvl9pPr>
          </a:lstStyle>
          <a:p>
            <a:endParaRPr/>
          </a:p>
        </p:txBody>
      </p:sp>
      <p:sp>
        <p:nvSpPr>
          <p:cNvPr id="245" name="Google Shape;245;p53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53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53"/>
          <p:cNvSpPr txBox="1">
            <a:spLocks noGrp="1"/>
          </p:cNvSpPr>
          <p:nvPr>
            <p:ph type="sldNum" idx="12"/>
          </p:nvPr>
        </p:nvSpPr>
        <p:spPr>
          <a:xfrm>
            <a:off x="9592733" y="4289334"/>
            <a:ext cx="119386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lvl="1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lvl="2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lvl="3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lvl="4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lvl="5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lvl="6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lvl="7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lvl="8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4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54"/>
          <p:cNvSpPr txBox="1"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Font typeface="Rockwell"/>
              <a:buNone/>
              <a:defRPr sz="8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54"/>
          <p:cNvSpPr txBox="1"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54"/>
          <p:cNvSpPr txBox="1">
            <a:spLocks noGrp="1"/>
          </p:cNvSpPr>
          <p:nvPr>
            <p:ph type="dt" idx="10"/>
          </p:nvPr>
        </p:nvSpPr>
        <p:spPr>
          <a:xfrm>
            <a:off x="8593667" y="6272784"/>
            <a:ext cx="2644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54"/>
          <p:cNvSpPr txBox="1">
            <a:spLocks noGrp="1"/>
          </p:cNvSpPr>
          <p:nvPr>
            <p:ph type="ftr" idx="11"/>
          </p:nvPr>
        </p:nvSpPr>
        <p:spPr>
          <a:xfrm>
            <a:off x="2182708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4" name="Google Shape;254;p54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255" name="Google Shape;255;p54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4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7" name="Google Shape;257;p54"/>
          <p:cNvSpPr txBox="1">
            <a:spLocks noGrp="1"/>
          </p:cNvSpPr>
          <p:nvPr>
            <p:ph type="sldNum" idx="12"/>
          </p:nvPr>
        </p:nvSpPr>
        <p:spPr>
          <a:xfrm>
            <a:off x="843702" y="2506133"/>
            <a:ext cx="1188298" cy="72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lvl="1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lvl="2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lvl="3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lvl="4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lvl="5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lvl="6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lvl="7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lvl="8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5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55"/>
          <p:cNvSpPr txBox="1">
            <a:spLocks noGrp="1"/>
          </p:cNvSpPr>
          <p:nvPr>
            <p:ph type="body" idx="1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261" name="Google Shape;261;p55"/>
          <p:cNvSpPr txBox="1">
            <a:spLocks noGrp="1"/>
          </p:cNvSpPr>
          <p:nvPr>
            <p:ph type="body" idx="2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262" name="Google Shape;262;p55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55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5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6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6"/>
          <p:cNvSpPr txBox="1"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 b="1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sz="1600" b="1"/>
            </a:lvl9pPr>
          </a:lstStyle>
          <a:p>
            <a:endParaRPr/>
          </a:p>
        </p:txBody>
      </p:sp>
      <p:sp>
        <p:nvSpPr>
          <p:cNvPr id="268" name="Google Shape;268;p56"/>
          <p:cNvSpPr txBox="1">
            <a:spLocks noGrp="1"/>
          </p:cNvSpPr>
          <p:nvPr>
            <p:ph type="body" idx="2"/>
          </p:nvPr>
        </p:nvSpPr>
        <p:spPr>
          <a:xfrm>
            <a:off x="1069848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269" name="Google Shape;269;p56"/>
          <p:cNvSpPr txBox="1">
            <a:spLocks noGrp="1"/>
          </p:cNvSpPr>
          <p:nvPr>
            <p:ph type="body" idx="3"/>
          </p:nvPr>
        </p:nvSpPr>
        <p:spPr>
          <a:xfrm>
            <a:off x="6364224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 b="1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sz="1600" b="1"/>
            </a:lvl9pPr>
          </a:lstStyle>
          <a:p>
            <a:endParaRPr/>
          </a:p>
        </p:txBody>
      </p:sp>
      <p:sp>
        <p:nvSpPr>
          <p:cNvPr id="270" name="Google Shape;270;p56"/>
          <p:cNvSpPr txBox="1">
            <a:spLocks noGrp="1"/>
          </p:cNvSpPr>
          <p:nvPr>
            <p:ph type="body" idx="4"/>
          </p:nvPr>
        </p:nvSpPr>
        <p:spPr>
          <a:xfrm>
            <a:off x="6364224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271" name="Google Shape;271;p56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56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6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7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7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57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57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8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58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58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9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59"/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sz="32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9"/>
          <p:cNvSpPr txBox="1">
            <a:spLocks noGrp="1"/>
          </p:cNvSpPr>
          <p:nvPr>
            <p:ph type="body" idx="1"/>
          </p:nvPr>
        </p:nvSpPr>
        <p:spPr>
          <a:xfrm>
            <a:off x="838200" y="685800"/>
            <a:ext cx="6711696" cy="5020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287" name="Google Shape;287;p59"/>
          <p:cNvSpPr txBox="1">
            <a:spLocks noGrp="1"/>
          </p:cNvSpPr>
          <p:nvPr>
            <p:ph type="body" idx="2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>
            <a:endParaRPr/>
          </a:p>
        </p:txBody>
      </p:sp>
      <p:sp>
        <p:nvSpPr>
          <p:cNvPr id="288" name="Google Shape;288;p59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59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0" name="Google Shape;290;p59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91" name="Google Shape;291;p5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" name="Google Shape;293;p59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60"/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sz="32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60"/>
          <p:cNvSpPr>
            <a:spLocks noGrp="1"/>
          </p:cNvSpPr>
          <p:nvPr>
            <p:ph type="pic" idx="2"/>
          </p:nvPr>
        </p:nvSpPr>
        <p:spPr>
          <a:xfrm>
            <a:off x="0" y="0"/>
            <a:ext cx="8303740" cy="6858000"/>
          </a:xfrm>
          <a:prstGeom prst="rect">
            <a:avLst/>
          </a:prstGeom>
          <a:solidFill>
            <a:srgbClr val="E1DFDF"/>
          </a:solidFill>
          <a:ln>
            <a:noFill/>
          </a:ln>
        </p:spPr>
      </p:sp>
      <p:sp>
        <p:nvSpPr>
          <p:cNvPr id="298" name="Google Shape;298;p60"/>
          <p:cNvSpPr txBox="1">
            <a:spLocks noGrp="1"/>
          </p:cNvSpPr>
          <p:nvPr>
            <p:ph type="body" idx="1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>
            <a:endParaRPr/>
          </a:p>
        </p:txBody>
      </p:sp>
      <p:sp>
        <p:nvSpPr>
          <p:cNvPr id="299" name="Google Shape;299;p60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0" name="Google Shape;300;p60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01" name="Google Shape;301;p60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3" name="Google Shape;303;p60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1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61"/>
          <p:cNvSpPr txBox="1">
            <a:spLocks noGrp="1"/>
          </p:cNvSpPr>
          <p:nvPr>
            <p:ph type="body" idx="1"/>
          </p:nvPr>
        </p:nvSpPr>
        <p:spPr>
          <a:xfrm rot="5400000">
            <a:off x="4073652" y="-882396"/>
            <a:ext cx="4050792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307" name="Google Shape;307;p61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1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61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2"/>
          <p:cNvSpPr txBox="1">
            <a:spLocks noGrp="1"/>
          </p:cNvSpPr>
          <p:nvPr>
            <p:ph type="title"/>
          </p:nvPr>
        </p:nvSpPr>
        <p:spPr>
          <a:xfrm rot="5400000">
            <a:off x="7181850" y="2076450"/>
            <a:ext cx="56388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62"/>
          <p:cNvSpPr txBox="1">
            <a:spLocks noGrp="1"/>
          </p:cNvSpPr>
          <p:nvPr>
            <p:ph type="body" idx="1"/>
          </p:nvPr>
        </p:nvSpPr>
        <p:spPr>
          <a:xfrm rot="5400000">
            <a:off x="2000250" y="-400050"/>
            <a:ext cx="5638800" cy="7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313" name="Google Shape;313;p62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62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62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7"/>
          <p:cNvSpPr txBox="1"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ookman Old Style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7"/>
          <p:cNvSpPr txBox="1"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8" name="Google Shape;108;p37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7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0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30"/>
          <p:cNvSpPr txBox="1"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30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30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3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1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1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31"/>
          <p:cNvSpPr txBox="1">
            <a:spLocks noGrp="1"/>
          </p:cNvSpPr>
          <p:nvPr>
            <p:ph type="body" idx="1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31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31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3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63" descr="Droplets-HD-Title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63"/>
          <p:cNvSpPr txBox="1"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63"/>
          <p:cNvSpPr txBox="1"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0" name="Google Shape;340;p63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63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6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64"/>
          <p:cNvSpPr txBox="1"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64"/>
          <p:cNvSpPr txBox="1"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7" name="Google Shape;347;p6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64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6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6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65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65"/>
          <p:cNvSpPr txBox="1">
            <a:spLocks noGrp="1"/>
          </p:cNvSpPr>
          <p:nvPr>
            <p:ph type="body" idx="1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4" name="Google Shape;354;p65"/>
          <p:cNvSpPr txBox="1">
            <a:spLocks noGrp="1"/>
          </p:cNvSpPr>
          <p:nvPr>
            <p:ph type="body" idx="2"/>
          </p:nvPr>
        </p:nvSpPr>
        <p:spPr>
          <a:xfrm>
            <a:off x="6172200" y="2367092"/>
            <a:ext cx="5105400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5" name="Google Shape;355;p65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65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6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6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66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66"/>
          <p:cNvSpPr txBox="1"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2" name="Google Shape;362;p66"/>
          <p:cNvSpPr txBox="1">
            <a:spLocks noGrp="1"/>
          </p:cNvSpPr>
          <p:nvPr>
            <p:ph type="body" idx="2"/>
          </p:nvPr>
        </p:nvSpPr>
        <p:spPr>
          <a:xfrm>
            <a:off x="913774" y="3051012"/>
            <a:ext cx="5106027" cy="274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3" name="Google Shape;363;p66"/>
          <p:cNvSpPr txBox="1">
            <a:spLocks noGrp="1"/>
          </p:cNvSpPr>
          <p:nvPr>
            <p:ph type="body" idx="3"/>
          </p:nvPr>
        </p:nvSpPr>
        <p:spPr>
          <a:xfrm>
            <a:off x="6396423" y="2371018"/>
            <a:ext cx="4881804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4" name="Google Shape;364;p66"/>
          <p:cNvSpPr txBox="1">
            <a:spLocks noGrp="1"/>
          </p:cNvSpPr>
          <p:nvPr>
            <p:ph type="body" idx="4"/>
          </p:nvPr>
        </p:nvSpPr>
        <p:spPr>
          <a:xfrm>
            <a:off x="6172200" y="3051012"/>
            <a:ext cx="5105401" cy="274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5" name="Google Shape;365;p66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66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6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6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67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67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67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6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6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68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68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6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69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69"/>
          <p:cNvSpPr txBox="1"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69"/>
          <p:cNvSpPr txBox="1">
            <a:spLocks noGrp="1"/>
          </p:cNvSpPr>
          <p:nvPr>
            <p:ph type="body" idx="1"/>
          </p:nvPr>
        </p:nvSpPr>
        <p:spPr>
          <a:xfrm>
            <a:off x="5078062" y="609600"/>
            <a:ext cx="6200163" cy="518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p69"/>
          <p:cNvSpPr txBox="1">
            <a:spLocks noGrp="1"/>
          </p:cNvSpPr>
          <p:nvPr>
            <p:ph type="body" idx="2"/>
          </p:nvPr>
        </p:nvSpPr>
        <p:spPr>
          <a:xfrm>
            <a:off x="913774" y="2632852"/>
            <a:ext cx="3935689" cy="315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4" name="Google Shape;384;p69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69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6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70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70"/>
          <p:cNvSpPr txBox="1"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0"/>
          <p:cNvSpPr>
            <a:spLocks noGrp="1"/>
          </p:cNvSpPr>
          <p:nvPr>
            <p:ph type="pic" idx="2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1" name="Google Shape;391;p70"/>
          <p:cNvSpPr txBox="1">
            <a:spLocks noGrp="1"/>
          </p:cNvSpPr>
          <p:nvPr>
            <p:ph type="body" idx="1"/>
          </p:nvPr>
        </p:nvSpPr>
        <p:spPr>
          <a:xfrm>
            <a:off x="913794" y="2632852"/>
            <a:ext cx="5934949" cy="3158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2" name="Google Shape;392;p70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70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7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8"/>
          <p:cNvSpPr txBox="1"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8"/>
          <p:cNvSpPr txBox="1"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38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8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71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71"/>
          <p:cNvSpPr txBox="1"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71"/>
          <p:cNvSpPr>
            <a:spLocks noGrp="1"/>
          </p:cNvSpPr>
          <p:nvPr>
            <p:ph type="pic" idx="2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9" name="Google Shape;399;p71"/>
          <p:cNvSpPr txBox="1">
            <a:spLocks noGrp="1"/>
          </p:cNvSpPr>
          <p:nvPr>
            <p:ph type="body" idx="1"/>
          </p:nvPr>
        </p:nvSpPr>
        <p:spPr>
          <a:xfrm>
            <a:off x="913774" y="5108728"/>
            <a:ext cx="10364452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0" name="Google Shape;400;p71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71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7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72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72"/>
          <p:cNvSpPr txBox="1"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72"/>
          <p:cNvSpPr txBox="1">
            <a:spLocks noGrp="1"/>
          </p:cNvSpPr>
          <p:nvPr>
            <p:ph type="body" idx="1"/>
          </p:nvPr>
        </p:nvSpPr>
        <p:spPr>
          <a:xfrm>
            <a:off x="913775" y="4204821"/>
            <a:ext cx="10364452" cy="158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7" name="Google Shape;407;p7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72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7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7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73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73"/>
          <p:cNvSpPr txBox="1">
            <a:spLocks noGrp="1"/>
          </p:cNvSpPr>
          <p:nvPr>
            <p:ph type="body" idx="1"/>
          </p:nvPr>
        </p:nvSpPr>
        <p:spPr>
          <a:xfrm>
            <a:off x="1720644" y="3610032"/>
            <a:ext cx="8752299" cy="59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14" name="Google Shape;414;p73"/>
          <p:cNvSpPr txBox="1">
            <a:spLocks noGrp="1"/>
          </p:cNvSpPr>
          <p:nvPr>
            <p:ph type="body" idx="2"/>
          </p:nvPr>
        </p:nvSpPr>
        <p:spPr>
          <a:xfrm>
            <a:off x="913774" y="4372796"/>
            <a:ext cx="10364452" cy="142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15" name="Google Shape;415;p73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73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7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8" name="Google Shape;418;p73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lang="en-US" sz="8000" b="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419" name="Google Shape;419;p7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lang="en-US" sz="8000" b="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7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74"/>
          <p:cNvSpPr txBox="1"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74"/>
          <p:cNvSpPr txBox="1">
            <a:spLocks noGrp="1"/>
          </p:cNvSpPr>
          <p:nvPr>
            <p:ph type="body" idx="1"/>
          </p:nvPr>
        </p:nvSpPr>
        <p:spPr>
          <a:xfrm>
            <a:off x="913775" y="4662335"/>
            <a:ext cx="10364452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24" name="Google Shape;424;p7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74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7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7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75"/>
          <p:cNvSpPr txBox="1"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75"/>
          <p:cNvSpPr txBox="1"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1" name="Google Shape;431;p75"/>
          <p:cNvSpPr txBox="1">
            <a:spLocks noGrp="1"/>
          </p:cNvSpPr>
          <p:nvPr>
            <p:ph type="body" idx="2"/>
          </p:nvPr>
        </p:nvSpPr>
        <p:spPr>
          <a:xfrm>
            <a:off x="913774" y="2943355"/>
            <a:ext cx="3298976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32" name="Google Shape;432;p75"/>
          <p:cNvSpPr txBox="1">
            <a:spLocks noGrp="1"/>
          </p:cNvSpPr>
          <p:nvPr>
            <p:ph type="body" idx="3"/>
          </p:nvPr>
        </p:nvSpPr>
        <p:spPr>
          <a:xfrm>
            <a:off x="4452389" y="2367093"/>
            <a:ext cx="329152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3" name="Google Shape;433;p75"/>
          <p:cNvSpPr txBox="1">
            <a:spLocks noGrp="1"/>
          </p:cNvSpPr>
          <p:nvPr>
            <p:ph type="body" idx="4"/>
          </p:nvPr>
        </p:nvSpPr>
        <p:spPr>
          <a:xfrm>
            <a:off x="4441348" y="2943355"/>
            <a:ext cx="3303351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34" name="Google Shape;434;p75"/>
          <p:cNvSpPr txBox="1">
            <a:spLocks noGrp="1"/>
          </p:cNvSpPr>
          <p:nvPr>
            <p:ph type="body" idx="5"/>
          </p:nvPr>
        </p:nvSpPr>
        <p:spPr>
          <a:xfrm>
            <a:off x="7973298" y="2367093"/>
            <a:ext cx="33049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5" name="Google Shape;435;p75"/>
          <p:cNvSpPr txBox="1">
            <a:spLocks noGrp="1"/>
          </p:cNvSpPr>
          <p:nvPr>
            <p:ph type="body" idx="6"/>
          </p:nvPr>
        </p:nvSpPr>
        <p:spPr>
          <a:xfrm>
            <a:off x="7973298" y="2943355"/>
            <a:ext cx="3304928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36" name="Google Shape;436;p75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75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7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7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76"/>
          <p:cNvSpPr txBox="1"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76"/>
          <p:cNvSpPr txBox="1"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3" name="Google Shape;443;p76"/>
          <p:cNvSpPr>
            <a:spLocks noGrp="1"/>
          </p:cNvSpPr>
          <p:nvPr>
            <p:ph type="pic" idx="2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44" name="Google Shape;444;p76"/>
          <p:cNvSpPr txBox="1">
            <a:spLocks noGrp="1"/>
          </p:cNvSpPr>
          <p:nvPr>
            <p:ph type="body" idx="3"/>
          </p:nvPr>
        </p:nvSpPr>
        <p:spPr>
          <a:xfrm>
            <a:off x="913774" y="4781082"/>
            <a:ext cx="3296409" cy="101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45" name="Google Shape;445;p76"/>
          <p:cNvSpPr txBox="1">
            <a:spLocks noGrp="1"/>
          </p:cNvSpPr>
          <p:nvPr>
            <p:ph type="body" idx="4"/>
          </p:nvPr>
        </p:nvSpPr>
        <p:spPr>
          <a:xfrm>
            <a:off x="4442759" y="4204820"/>
            <a:ext cx="33018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6" name="Google Shape;446;p76"/>
          <p:cNvSpPr>
            <a:spLocks noGrp="1"/>
          </p:cNvSpPr>
          <p:nvPr>
            <p:ph type="pic" idx="5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47" name="Google Shape;447;p76"/>
          <p:cNvSpPr txBox="1">
            <a:spLocks noGrp="1"/>
          </p:cNvSpPr>
          <p:nvPr>
            <p:ph type="body" idx="6"/>
          </p:nvPr>
        </p:nvSpPr>
        <p:spPr>
          <a:xfrm>
            <a:off x="4441348" y="4781080"/>
            <a:ext cx="3303352" cy="1010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48" name="Google Shape;448;p76"/>
          <p:cNvSpPr txBox="1">
            <a:spLocks noGrp="1"/>
          </p:cNvSpPr>
          <p:nvPr>
            <p:ph type="body" idx="7"/>
          </p:nvPr>
        </p:nvSpPr>
        <p:spPr>
          <a:xfrm>
            <a:off x="7973298" y="4204820"/>
            <a:ext cx="330068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9" name="Google Shape;449;p76"/>
          <p:cNvSpPr>
            <a:spLocks noGrp="1"/>
          </p:cNvSpPr>
          <p:nvPr>
            <p:ph type="pic" idx="8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50" name="Google Shape;450;p76"/>
          <p:cNvSpPr txBox="1">
            <a:spLocks noGrp="1"/>
          </p:cNvSpPr>
          <p:nvPr>
            <p:ph type="body" idx="9"/>
          </p:nvPr>
        </p:nvSpPr>
        <p:spPr>
          <a:xfrm>
            <a:off x="7973173" y="4781078"/>
            <a:ext cx="3305053" cy="101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51" name="Google Shape;451;p76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76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7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7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77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77"/>
          <p:cNvSpPr txBox="1">
            <a:spLocks noGrp="1"/>
          </p:cNvSpPr>
          <p:nvPr>
            <p:ph type="body" idx="1"/>
          </p:nvPr>
        </p:nvSpPr>
        <p:spPr>
          <a:xfrm rot="5400000">
            <a:off x="4383948" y="-1103080"/>
            <a:ext cx="3424107" cy="1036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8" name="Google Shape;458;p77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77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7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7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78"/>
          <p:cNvSpPr txBox="1">
            <a:spLocks noGrp="1"/>
          </p:cNvSpPr>
          <p:nvPr>
            <p:ph type="title"/>
          </p:nvPr>
        </p:nvSpPr>
        <p:spPr>
          <a:xfrm rot="5400000">
            <a:off x="7410763" y="1923738"/>
            <a:ext cx="5181599" cy="255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78"/>
          <p:cNvSpPr txBox="1">
            <a:spLocks noGrp="1"/>
          </p:cNvSpPr>
          <p:nvPr>
            <p:ph type="body" idx="1"/>
          </p:nvPr>
        </p:nvSpPr>
        <p:spPr>
          <a:xfrm rot="5400000">
            <a:off x="2152338" y="-628962"/>
            <a:ext cx="5181599" cy="76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5" name="Google Shape;465;p78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78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7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81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57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9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9"/>
          <p:cNvSpPr txBox="1">
            <a:spLocks noGrp="1"/>
          </p:cNvSpPr>
          <p:nvPr>
            <p:ph type="body" idx="1"/>
          </p:nvPr>
        </p:nvSpPr>
        <p:spPr>
          <a:xfrm>
            <a:off x="913795" y="2088319"/>
            <a:ext cx="5106004" cy="370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39"/>
          <p:cNvSpPr txBox="1">
            <a:spLocks noGrp="1"/>
          </p:cNvSpPr>
          <p:nvPr>
            <p:ph type="body" idx="2"/>
          </p:nvPr>
        </p:nvSpPr>
        <p:spPr>
          <a:xfrm>
            <a:off x="6173403" y="2088319"/>
            <a:ext cx="5094154" cy="370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9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9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31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48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62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23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74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91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14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20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92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19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0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0"/>
          <p:cNvSpPr txBox="1"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7" name="Google Shape;127;p40"/>
          <p:cNvSpPr txBox="1">
            <a:spLocks noGrp="1"/>
          </p:cNvSpPr>
          <p:nvPr>
            <p:ph type="body" idx="2"/>
          </p:nvPr>
        </p:nvSpPr>
        <p:spPr>
          <a:xfrm>
            <a:off x="913795" y="2912232"/>
            <a:ext cx="5107208" cy="287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40"/>
          <p:cNvSpPr txBox="1">
            <a:spLocks noGrp="1"/>
          </p:cNvSpPr>
          <p:nvPr>
            <p:ph type="body" idx="3"/>
          </p:nvPr>
        </p:nvSpPr>
        <p:spPr>
          <a:xfrm>
            <a:off x="6402003" y="2088320"/>
            <a:ext cx="486555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9" name="Google Shape;129;p40"/>
          <p:cNvSpPr txBox="1">
            <a:spLocks noGrp="1"/>
          </p:cNvSpPr>
          <p:nvPr>
            <p:ph type="body" idx="4"/>
          </p:nvPr>
        </p:nvSpPr>
        <p:spPr>
          <a:xfrm>
            <a:off x="6172200" y="2912232"/>
            <a:ext cx="5095357" cy="287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40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0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34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66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53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70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8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1_Picture with 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476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1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1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41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2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2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3"/>
          <p:cNvSpPr txBox="1"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ookman Old Style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43"/>
          <p:cNvSpPr txBox="1">
            <a:spLocks noGrp="1"/>
          </p:cNvSpPr>
          <p:nvPr>
            <p:ph type="body" idx="1"/>
          </p:nvPr>
        </p:nvSpPr>
        <p:spPr>
          <a:xfrm>
            <a:off x="5078064" y="609600"/>
            <a:ext cx="6189492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43"/>
          <p:cNvSpPr txBox="1">
            <a:spLocks noGrp="1"/>
          </p:cNvSpPr>
          <p:nvPr>
            <p:ph type="body" idx="2"/>
          </p:nvPr>
        </p:nvSpPr>
        <p:spPr>
          <a:xfrm>
            <a:off x="917228" y="2971800"/>
            <a:ext cx="3932237" cy="281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6" name="Google Shape;146;p43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3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5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  <a:defRPr sz="34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  <a:defRPr sz="5400" b="0" i="0" u="none" strike="noStrike" cap="none"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3" name="Google Shape;223;p27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149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14959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224" name="Google Shape;224;p27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225" name="Google Shape;225;p27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grpSp>
        <p:nvGrpSpPr>
          <p:cNvPr id="226" name="Google Shape;226;p27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27" name="Google Shape;227;p2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1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7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229;p27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29" descr="\\DROBO-FS\QuickDrops\JB\PPTX NG\Droplets\LightingOverlay.png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9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3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9" name="Google Shape;319;p29"/>
          <p:cNvSpPr txBox="1"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320" name="Google Shape;320;p29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321" name="Google Shape;321;p29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322" name="Google Shape;322;p2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10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"/>
          <p:cNvSpPr txBox="1">
            <a:spLocks noGrp="1"/>
          </p:cNvSpPr>
          <p:nvPr>
            <p:ph type="ctrTitle"/>
          </p:nvPr>
        </p:nvSpPr>
        <p:spPr>
          <a:xfrm>
            <a:off x="2554663" y="3327662"/>
            <a:ext cx="8154186" cy="3237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en-US" sz="1100"/>
            </a:br>
            <a:br>
              <a:rPr lang="en-US" sz="1100"/>
            </a:br>
            <a:br>
              <a:rPr lang="en-US" sz="1100"/>
            </a:br>
            <a:br>
              <a:rPr lang="en-US" sz="1100"/>
            </a:br>
            <a:br>
              <a:rPr lang="en-US" sz="1100"/>
            </a:br>
            <a:br>
              <a:rPr lang="en-US" sz="2000"/>
            </a:br>
            <a:r>
              <a:rPr lang="en-US" sz="2000"/>
              <a:t>            </a:t>
            </a:r>
            <a:r>
              <a:rPr lang="en-US" sz="3100">
                <a:latin typeface="Century"/>
                <a:ea typeface="Century"/>
                <a:cs typeface="Century"/>
                <a:sym typeface="Century"/>
              </a:rPr>
              <a:t>( pronounced “Mah-seh Moo-roo” )</a:t>
            </a:r>
            <a:br>
              <a:rPr lang="en-US" sz="3100">
                <a:latin typeface="Century"/>
                <a:ea typeface="Century"/>
                <a:cs typeface="Century"/>
                <a:sym typeface="Century"/>
              </a:rPr>
            </a:br>
            <a:br>
              <a:rPr lang="en-US" sz="3100">
                <a:latin typeface="Century"/>
                <a:ea typeface="Century"/>
                <a:cs typeface="Century"/>
                <a:sym typeface="Century"/>
              </a:rPr>
            </a:br>
            <a:br>
              <a:rPr lang="en-US" sz="3100">
                <a:latin typeface="Century"/>
                <a:ea typeface="Century"/>
                <a:cs typeface="Century"/>
                <a:sym typeface="Century"/>
              </a:rPr>
            </a:br>
            <a:r>
              <a:rPr lang="en-US" sz="3100">
                <a:latin typeface="Century"/>
                <a:ea typeface="Century"/>
                <a:cs typeface="Century"/>
                <a:sym typeface="Century"/>
              </a:rPr>
              <a:t>Masse Moro is Norwegian for “Lots of Fun!”</a:t>
            </a:r>
            <a:br>
              <a:rPr lang="en-US" sz="3100"/>
            </a:br>
            <a:br>
              <a:rPr lang="en-US" sz="3100"/>
            </a:br>
            <a:endParaRPr lang="en-US" sz="3100" dirty="0"/>
          </a:p>
        </p:txBody>
      </p:sp>
      <p:sp>
        <p:nvSpPr>
          <p:cNvPr id="473" name="Google Shape;473;p1"/>
          <p:cNvSpPr txBox="1">
            <a:spLocks noGrp="1"/>
          </p:cNvSpPr>
          <p:nvPr>
            <p:ph type="subTitle" idx="1"/>
          </p:nvPr>
        </p:nvSpPr>
        <p:spPr>
          <a:xfrm>
            <a:off x="638881" y="6857998"/>
            <a:ext cx="10909643" cy="292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  <p:pic>
        <p:nvPicPr>
          <p:cNvPr id="474" name="Google Shape;474;p1" descr="Masse Mor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188" y="1086789"/>
            <a:ext cx="8239027" cy="2090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5000">
        <p159:morph option="byObject"/>
      </p:transition>
    </mc:Choice>
    <mc:Fallback xmlns="">
      <p:transition spd="med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10"/>
          <p:cNvSpPr/>
          <p:nvPr/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10"/>
          <p:cNvSpPr/>
          <p:nvPr/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00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10"/>
          <p:cNvSpPr/>
          <p:nvPr/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10"/>
          <p:cNvSpPr/>
          <p:nvPr/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10"/>
          <p:cNvSpPr txBox="1">
            <a:spLocks noGrp="1"/>
          </p:cNvSpPr>
          <p:nvPr>
            <p:ph type="title"/>
          </p:nvPr>
        </p:nvSpPr>
        <p:spPr>
          <a:xfrm>
            <a:off x="2480704" y="-2115382"/>
            <a:ext cx="5103140" cy="560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10"/>
          <p:cNvSpPr txBox="1">
            <a:spLocks noGrp="1"/>
          </p:cNvSpPr>
          <p:nvPr>
            <p:ph type="body" idx="1"/>
          </p:nvPr>
        </p:nvSpPr>
        <p:spPr>
          <a:xfrm>
            <a:off x="-1693301" y="3149771"/>
            <a:ext cx="6329345" cy="2453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  <p:pic>
        <p:nvPicPr>
          <p:cNvPr id="560" name="Google Shape;560;p10" descr="May be an image of studying and boo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65770">
            <a:off x="576886" y="864784"/>
            <a:ext cx="4030596" cy="5374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10" descr="May be an image of study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92890">
            <a:off x="8042846" y="1358729"/>
            <a:ext cx="3531517" cy="4708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10" descr="May be an image of studying, reptile and le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94030">
            <a:off x="5807868" y="4051702"/>
            <a:ext cx="1927500" cy="25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10" descr="May be an image of one or more people and post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58713">
            <a:off x="4706632" y="298715"/>
            <a:ext cx="2714597" cy="3617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5000">
        <p159:morph option="byObject"/>
      </p:transition>
    </mc:Choice>
    <mc:Fallback xmlns=""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55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1"/>
          <p:cNvSpPr txBox="1">
            <a:spLocks noGrp="1"/>
          </p:cNvSpPr>
          <p:nvPr>
            <p:ph type="title"/>
          </p:nvPr>
        </p:nvSpPr>
        <p:spPr>
          <a:xfrm>
            <a:off x="5465618" y="490194"/>
            <a:ext cx="5604199" cy="1120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ndara"/>
              <a:buNone/>
            </a:pPr>
            <a:r>
              <a:rPr lang="en-US" dirty="0">
                <a:latin typeface="Candara"/>
                <a:ea typeface="Candara"/>
                <a:cs typeface="Candara"/>
                <a:sym typeface="Candara"/>
              </a:rPr>
              <a:t>Another  popular activity is  </a:t>
            </a:r>
            <a:r>
              <a:rPr lang="en-US" i="1" dirty="0">
                <a:latin typeface="Candara"/>
                <a:ea typeface="Candara"/>
                <a:cs typeface="Candara"/>
                <a:sym typeface="Candara"/>
              </a:rPr>
              <a:t>rosemaling</a:t>
            </a:r>
            <a:r>
              <a:rPr lang="en-US" dirty="0">
                <a:latin typeface="Candara"/>
                <a:ea typeface="Candara"/>
                <a:cs typeface="Candara"/>
                <a:sym typeface="Candara"/>
              </a:rPr>
              <a:t> with our pro…</a:t>
            </a:r>
            <a:endParaRPr dirty="0"/>
          </a:p>
        </p:txBody>
      </p:sp>
      <p:pic>
        <p:nvPicPr>
          <p:cNvPr id="570" name="Google Shape;570;p11" descr="No photo description available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0390" b="20390"/>
          <a:stretch/>
        </p:blipFill>
        <p:spPr>
          <a:xfrm>
            <a:off x="5318270" y="1860261"/>
            <a:ext cx="6100162" cy="4873625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11"/>
          <p:cNvSpPr txBox="1">
            <a:spLocks noGrp="1"/>
          </p:cNvSpPr>
          <p:nvPr>
            <p:ph type="body" idx="1"/>
          </p:nvPr>
        </p:nvSpPr>
        <p:spPr>
          <a:xfrm>
            <a:off x="-2157936" y="1513786"/>
            <a:ext cx="2076623" cy="2559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pic>
        <p:nvPicPr>
          <p:cNvPr id="571" name="Google Shape;571;p11" descr="May be an image of towel rack, coat rack, rack and clothes hang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568" y="699512"/>
            <a:ext cx="4266807" cy="568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5000">
        <p159:morph option="byObject"/>
      </p:transition>
    </mc:Choice>
    <mc:Fallback xmlns=""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2"/>
          <p:cNvSpPr txBox="1">
            <a:spLocks noGrp="1"/>
          </p:cNvSpPr>
          <p:nvPr>
            <p:ph type="title"/>
          </p:nvPr>
        </p:nvSpPr>
        <p:spPr>
          <a:xfrm>
            <a:off x="913795" y="542272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 sz="2800" dirty="0"/>
              <a:t>QUALITY MEALS WITH FOOD MADE FROM SCRATCH</a:t>
            </a:r>
            <a:endParaRPr sz="2800" dirty="0"/>
          </a:p>
        </p:txBody>
      </p:sp>
      <p:sp>
        <p:nvSpPr>
          <p:cNvPr id="577" name="Google Shape;577;p12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01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/>
          </a:p>
        </p:txBody>
      </p:sp>
      <p:pic>
        <p:nvPicPr>
          <p:cNvPr id="578" name="Google Shape;57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77" y="1766075"/>
            <a:ext cx="7155272" cy="491575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579" name="Google Shape;57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4749" y="1766075"/>
            <a:ext cx="3477993" cy="491575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3"/>
          <p:cNvSpPr txBox="1">
            <a:spLocks noGrp="1"/>
          </p:cNvSpPr>
          <p:nvPr>
            <p:ph type="title"/>
          </p:nvPr>
        </p:nvSpPr>
        <p:spPr>
          <a:xfrm>
            <a:off x="1069848" y="484633"/>
            <a:ext cx="10058400" cy="135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en-US" sz="4400" dirty="0"/>
              <a:t>EXPERIENCE WISCONSIN NATURE</a:t>
            </a:r>
            <a:endParaRPr sz="4400" dirty="0"/>
          </a:p>
        </p:txBody>
      </p:sp>
      <p:sp>
        <p:nvSpPr>
          <p:cNvPr id="585" name="Google Shape;585;p13"/>
          <p:cNvSpPr txBox="1">
            <a:spLocks noGrp="1"/>
          </p:cNvSpPr>
          <p:nvPr>
            <p:ph type="body" idx="1"/>
          </p:nvPr>
        </p:nvSpPr>
        <p:spPr>
          <a:xfrm>
            <a:off x="1069848" y="1842939"/>
            <a:ext cx="10058400" cy="43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US" dirty="0"/>
              <a:t>The Beaver Creek Nature Reserve is home to a our campsite, plus a nature center, a butterfly garden, an astronomic observatory, and over 80 acres of pristine nature</a:t>
            </a:r>
            <a:endParaRPr dirty="0"/>
          </a:p>
        </p:txBody>
      </p:sp>
      <p:pic>
        <p:nvPicPr>
          <p:cNvPr id="586" name="Google Shape;58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954" y="2931951"/>
            <a:ext cx="4485314" cy="3363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55162" y="2837576"/>
            <a:ext cx="2292116" cy="3056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0172" y="2837576"/>
            <a:ext cx="2872181" cy="382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4"/>
          <p:cNvSpPr txBox="1">
            <a:spLocks noGrp="1"/>
          </p:cNvSpPr>
          <p:nvPr>
            <p:ph type="title"/>
          </p:nvPr>
        </p:nvSpPr>
        <p:spPr>
          <a:xfrm>
            <a:off x="913775" y="268711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n-US" sz="4400" dirty="0">
                <a:latin typeface="DaunPenh" panose="020F0502020204030204" pitchFamily="2" charset="0"/>
                <a:cs typeface="DaunPenh" panose="020F0502020204030204" pitchFamily="2" charset="0"/>
              </a:rPr>
              <a:t>Form lasting relationships…</a:t>
            </a:r>
            <a:br>
              <a:rPr lang="en-US" sz="4400" dirty="0">
                <a:latin typeface="DaunPenh" panose="020F0502020204030204" pitchFamily="2" charset="0"/>
                <a:cs typeface="DaunPenh" panose="020F0502020204030204" pitchFamily="2" charset="0"/>
              </a:rPr>
            </a:br>
            <a:r>
              <a:rPr lang="en-US" dirty="0">
                <a:latin typeface="DaunPenh" panose="020F0502020204030204" pitchFamily="2" charset="0"/>
                <a:cs typeface="DaunPenh" panose="020F0502020204030204" pitchFamily="2" charset="0"/>
              </a:rPr>
              <a:t>Keir (left) and Leif (right), then and now:</a:t>
            </a:r>
            <a:br>
              <a:rPr lang="en-US" dirty="0">
                <a:latin typeface="DaunPenh" panose="020F0502020204030204" pitchFamily="2" charset="0"/>
                <a:cs typeface="DaunPenh" panose="020F0502020204030204" pitchFamily="2" charset="0"/>
              </a:rPr>
            </a:br>
            <a:r>
              <a:rPr lang="en-US" dirty="0">
                <a:latin typeface="DaunPenh" panose="020F0502020204030204" pitchFamily="2" charset="0"/>
                <a:cs typeface="DaunPenh" panose="020F0502020204030204" pitchFamily="2" charset="0"/>
              </a:rPr>
              <a:t>first campers, then counselors, now administrators and friends for life!</a:t>
            </a:r>
            <a:endParaRPr dirty="0">
              <a:latin typeface="DaunPenh" panose="020F0502020204030204" pitchFamily="2" charset="0"/>
              <a:cs typeface="DaunPenh" panose="020F0502020204030204" pitchFamily="2" charset="0"/>
            </a:endParaRPr>
          </a:p>
        </p:txBody>
      </p:sp>
      <p:pic>
        <p:nvPicPr>
          <p:cNvPr id="595" name="Google Shape;59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296354" y="2435622"/>
            <a:ext cx="4565874" cy="342440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96" name="Google Shape;59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0505" y="1864887"/>
            <a:ext cx="3424407" cy="456587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C40006D2-8087-5730-6669-4AF0AF989912}"/>
              </a:ext>
            </a:extLst>
          </p:cNvPr>
          <p:cNvSpPr/>
          <p:nvPr/>
        </p:nvSpPr>
        <p:spPr>
          <a:xfrm>
            <a:off x="5546690" y="3989196"/>
            <a:ext cx="1187321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5"/>
          <p:cNvSpPr txBox="1">
            <a:spLocks noGrp="1"/>
          </p:cNvSpPr>
          <p:nvPr>
            <p:ph type="title"/>
          </p:nvPr>
        </p:nvSpPr>
        <p:spPr>
          <a:xfrm>
            <a:off x="913775" y="70339"/>
            <a:ext cx="10364451" cy="214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n-US" sz="4400" b="1" dirty="0">
                <a:latin typeface="Bradley Hand ITC" panose="03070402050302030203" pitchFamily="66" charset="0"/>
              </a:rPr>
              <a:t>JOIN US THIS SUMMER!</a:t>
            </a:r>
            <a:endParaRPr sz="4400" b="1" dirty="0">
              <a:latin typeface="Bradley Hand ITC" panose="03070402050302030203" pitchFamily="66" charset="0"/>
            </a:endParaRPr>
          </a:p>
        </p:txBody>
      </p:sp>
      <p:sp>
        <p:nvSpPr>
          <p:cNvPr id="602" name="Google Shape;602;p15"/>
          <p:cNvSpPr txBox="1">
            <a:spLocks noGrp="1"/>
          </p:cNvSpPr>
          <p:nvPr>
            <p:ph type="body" idx="1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01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pic>
        <p:nvPicPr>
          <p:cNvPr id="603" name="Google Shape;60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338" y="1824466"/>
            <a:ext cx="6624506" cy="4637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7793" y="1836768"/>
            <a:ext cx="4441538" cy="172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7793" y="3861292"/>
            <a:ext cx="3704669" cy="2600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roup 482">
            <a:extLst>
              <a:ext uri="{FF2B5EF4-FFF2-40B4-BE49-F238E27FC236}">
                <a16:creationId xmlns:a16="http://schemas.microsoft.com/office/drawing/2014/main" id="{B6583EC0-B95E-4CD4-9A9A-0C3F6FA82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185B8355-5373-403A-B5C2-4C8E70AC8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25BACD68-BDD7-43D0-A593-66B247A49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D20AC87D-DE1E-46F5-889B-6CFD4FB14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21C643F3-476E-4474-A4AA-2AF19ECCB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3" name="Freeform 5">
              <a:extLst>
                <a:ext uri="{FF2B5EF4-FFF2-40B4-BE49-F238E27FC236}">
                  <a16:creationId xmlns:a16="http://schemas.microsoft.com/office/drawing/2014/main" id="{B7EE1E46-6AD7-4F25-ABEB-0C06AE466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" name="Freeform 5">
              <a:extLst>
                <a:ext uri="{FF2B5EF4-FFF2-40B4-BE49-F238E27FC236}">
                  <a16:creationId xmlns:a16="http://schemas.microsoft.com/office/drawing/2014/main" id="{19C342B7-8020-4464-8EB2-AE58A8B8F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" name="Freeform 5">
              <a:extLst>
                <a:ext uri="{FF2B5EF4-FFF2-40B4-BE49-F238E27FC236}">
                  <a16:creationId xmlns:a16="http://schemas.microsoft.com/office/drawing/2014/main" id="{1F3EC447-6BFD-478D-BCE7-B572B85BF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8" name="Rectangle 517">
            <a:extLst>
              <a:ext uri="{FF2B5EF4-FFF2-40B4-BE49-F238E27FC236}">
                <a16:creationId xmlns:a16="http://schemas.microsoft.com/office/drawing/2014/main" id="{19EF6B20-23CA-444F-8D20-3A38184B6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522" name="Group 521">
            <a:extLst>
              <a:ext uri="{FF2B5EF4-FFF2-40B4-BE49-F238E27FC236}">
                <a16:creationId xmlns:a16="http://schemas.microsoft.com/office/drawing/2014/main" id="{4E8CF7C5-117C-459C-9B4C-82B31795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58000"/>
            <a:chOff x="-1588" y="0"/>
            <a:chExt cx="12193588" cy="6858000"/>
          </a:xfrm>
        </p:grpSpPr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D4B3FB86-7EC1-4073-8317-D932BC571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346F02C3-73C4-4B91-B422-EAB2FACE6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23E54839-92D5-4E97-B38E-24927FD44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5" name="Freeform 5">
              <a:extLst>
                <a:ext uri="{FF2B5EF4-FFF2-40B4-BE49-F238E27FC236}">
                  <a16:creationId xmlns:a16="http://schemas.microsoft.com/office/drawing/2014/main" id="{18959A4D-BD4D-4664-AA21-132D65AFF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" name="Freeform 5">
              <a:extLst>
                <a:ext uri="{FF2B5EF4-FFF2-40B4-BE49-F238E27FC236}">
                  <a16:creationId xmlns:a16="http://schemas.microsoft.com/office/drawing/2014/main" id="{ECB0910B-74A9-4D39-9741-5AD6A5A54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" name="Freeform 5">
              <a:extLst>
                <a:ext uri="{FF2B5EF4-FFF2-40B4-BE49-F238E27FC236}">
                  <a16:creationId xmlns:a16="http://schemas.microsoft.com/office/drawing/2014/main" id="{703AEDDF-85E0-4F20-B92E-3C244FB6BF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9" name="Google Shape;479;p2"/>
          <p:cNvSpPr txBox="1">
            <a:spLocks noGrp="1"/>
          </p:cNvSpPr>
          <p:nvPr>
            <p:ph type="title"/>
          </p:nvPr>
        </p:nvSpPr>
        <p:spPr>
          <a:xfrm>
            <a:off x="639098" y="629265"/>
            <a:ext cx="4886461" cy="162232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>
              <a:spcAft>
                <a:spcPts val="0"/>
              </a:spcAft>
              <a:buClr>
                <a:schemeClr val="dk1"/>
              </a:buClr>
              <a:buSzPts val="5400"/>
            </a:pPr>
            <a:r>
              <a:rPr lang="en-US" dirty="0"/>
              <a:t>Join us this summer!</a:t>
            </a:r>
          </a:p>
        </p:txBody>
      </p:sp>
      <p:sp>
        <p:nvSpPr>
          <p:cNvPr id="480" name="Google Shape;480;p2"/>
          <p:cNvSpPr txBox="1">
            <a:spLocks noGrp="1"/>
          </p:cNvSpPr>
          <p:nvPr>
            <p:ph sz="half" idx="1"/>
          </p:nvPr>
        </p:nvSpPr>
        <p:spPr>
          <a:xfrm>
            <a:off x="639098" y="2418735"/>
            <a:ext cx="4886461" cy="381174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/>
            <a:r>
              <a:rPr lang="en-US" dirty="0">
                <a:solidFill>
                  <a:schemeClr val="bg1"/>
                </a:solidFill>
              </a:rPr>
              <a:t>    WHEN?</a:t>
            </a:r>
          </a:p>
          <a:p>
            <a:pPr marL="228600" lvl="0" indent="-228600"/>
            <a:r>
              <a:rPr lang="en-US" dirty="0">
                <a:solidFill>
                  <a:schemeClr val="bg1"/>
                </a:solidFill>
              </a:rPr>
              <a:t>   Sunday, July 14 – Saturday, July 27</a:t>
            </a:r>
          </a:p>
          <a:p>
            <a:pPr marL="0" lvl="0" indent="0"/>
            <a:endParaRPr lang="en-US" dirty="0">
              <a:solidFill>
                <a:schemeClr val="bg1"/>
              </a:solidFill>
            </a:endParaRPr>
          </a:p>
          <a:p>
            <a:pPr marL="0" lvl="0" indent="0"/>
            <a:r>
              <a:rPr lang="en-US" dirty="0">
                <a:solidFill>
                  <a:schemeClr val="bg1"/>
                </a:solidFill>
              </a:rPr>
              <a:t>    WHERE?</a:t>
            </a:r>
          </a:p>
          <a:p>
            <a:pPr marL="228600" lvl="0" indent="-228600"/>
            <a:r>
              <a:rPr lang="en-US" dirty="0">
                <a:solidFill>
                  <a:schemeClr val="bg1"/>
                </a:solidFill>
              </a:rPr>
              <a:t>   Beaver Creek Reserve                             </a:t>
            </a:r>
          </a:p>
          <a:p>
            <a:pPr marL="228600" lvl="0" indent="-228600"/>
            <a:r>
              <a:rPr lang="en-US" dirty="0">
                <a:solidFill>
                  <a:schemeClr val="bg1"/>
                </a:solidFill>
              </a:rPr>
              <a:t>   Fall Creek, Wisconsin                                 </a:t>
            </a:r>
          </a:p>
          <a:p>
            <a:pPr marL="228600" lvl="0" indent="-228600"/>
            <a:r>
              <a:rPr lang="en-US" dirty="0">
                <a:solidFill>
                  <a:schemeClr val="bg1"/>
                </a:solidFill>
              </a:rPr>
              <a:t>   (a 20-minute drive east of Eau Claire)</a:t>
            </a:r>
          </a:p>
        </p:txBody>
      </p:sp>
      <p:pic>
        <p:nvPicPr>
          <p:cNvPr id="481" name="Google Shape;481;p2" descr="A white and black logo&#10;&#10;Description automatically generated"/>
          <p:cNvPicPr preferRelativeResize="0">
            <a:picLocks noGrp="1"/>
          </p:cNvPicPr>
          <p:nvPr>
            <p:ph sz="half" idx="2"/>
          </p:nvPr>
        </p:nvPicPr>
        <p:blipFill rotWithShape="1">
          <a:blip r:embed="rId4"/>
          <a:srcRect t="5980" r="-2" b="1797"/>
          <a:stretch/>
        </p:blipFill>
        <p:spPr>
          <a:xfrm>
            <a:off x="6172200" y="760215"/>
            <a:ext cx="5371343" cy="5355151"/>
          </a:xfrm>
          <a:prstGeom prst="rect">
            <a:avLst/>
          </a:prstGeom>
          <a:noFill/>
        </p:spPr>
      </p:pic>
      <p:sp>
        <p:nvSpPr>
          <p:cNvPr id="529" name="Rectangle 528">
            <a:extLst>
              <a:ext uri="{FF2B5EF4-FFF2-40B4-BE49-F238E27FC236}">
                <a16:creationId xmlns:a16="http://schemas.microsoft.com/office/drawing/2014/main" id="{6C9E16AD-C39A-45E0-9155-60C082A8D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5000">
        <p159:morph option="byObject"/>
      </p:transition>
    </mc:Choice>
    <mc:Fallback xmlns=""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"/>
          <p:cNvSpPr txBox="1"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/>
              <a:t>   Who can attend?  </a:t>
            </a:r>
            <a:endParaRPr/>
          </a:p>
        </p:txBody>
      </p:sp>
      <p:sp>
        <p:nvSpPr>
          <p:cNvPr id="488" name="Google Shape;488;p3"/>
          <p:cNvSpPr txBox="1">
            <a:spLocks noGrp="1"/>
          </p:cNvSpPr>
          <p:nvPr>
            <p:ph sz="half" idx="1"/>
          </p:nvPr>
        </p:nvSpPr>
        <p:spPr>
          <a:xfrm>
            <a:off x="5335675" y="3930978"/>
            <a:ext cx="6388982" cy="264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dirty="0"/>
              <a:t>- </a:t>
            </a:r>
            <a:r>
              <a:rPr lang="en-US" sz="2400" b="1" dirty="0"/>
              <a:t>  Ages 9-15</a:t>
            </a:r>
            <a:endParaRPr b="1" dirty="0"/>
          </a:p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r>
              <a:rPr lang="en-US" sz="2400" b="1" dirty="0"/>
              <a:t>Does </a:t>
            </a:r>
            <a:r>
              <a:rPr lang="en-US" sz="2400" b="1" u="sng" dirty="0"/>
              <a:t>not</a:t>
            </a:r>
            <a:r>
              <a:rPr lang="en-US" sz="2400" b="1" dirty="0"/>
              <a:t> require:</a:t>
            </a:r>
            <a:endParaRPr b="1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 b="1" dirty="0"/>
              <a:t>-  Sons of Norway affiliation </a:t>
            </a:r>
            <a:endParaRPr sz="1800" b="1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 b="1" dirty="0"/>
              <a:t>-  Norwegian heritage</a:t>
            </a:r>
            <a:endParaRPr sz="1800" b="1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 b="1" dirty="0"/>
              <a:t>-  Knowledge of Norwegian culture</a:t>
            </a:r>
            <a:endParaRPr sz="1800" b="1" dirty="0"/>
          </a:p>
          <a:p>
            <a:pPr marL="228600" lvl="0" indent="-1460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endParaRPr sz="1300" dirty="0"/>
          </a:p>
        </p:txBody>
      </p:sp>
      <p:pic>
        <p:nvPicPr>
          <p:cNvPr id="489" name="Google Shape;489;p3" descr="Masse Moro Heritage Camp Photo Gallery | Sons of Norway District 5"/>
          <p:cNvPicPr preferRelativeResize="0">
            <a:picLocks noGrp="1"/>
          </p:cNvPicPr>
          <p:nvPr>
            <p:ph sz="half" idx="2"/>
          </p:nvPr>
        </p:nvPicPr>
        <p:blipFill rotWithShape="1">
          <a:blip r:embed="rId3">
            <a:alphaModFix/>
          </a:blip>
          <a:srcRect t="10153" b="4715"/>
          <a:stretch/>
        </p:blipFill>
        <p:spPr>
          <a:xfrm>
            <a:off x="0" y="-192116"/>
            <a:ext cx="12191980" cy="3578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"/>
          <p:cNvPicPr preferRelativeResize="0"/>
          <p:nvPr/>
        </p:nvPicPr>
        <p:blipFill rotWithShape="1">
          <a:blip r:embed="rId4">
            <a:alphaModFix/>
          </a:blip>
          <a:srcRect t="29033" b="29033"/>
          <a:stretch/>
        </p:blipFill>
        <p:spPr>
          <a:xfrm>
            <a:off x="20" y="-386499"/>
            <a:ext cx="12191980" cy="4317476"/>
          </a:xfrm>
          <a:custGeom>
            <a:avLst/>
            <a:gdLst/>
            <a:ahLst/>
            <a:cxnLst/>
            <a:rect l="l" t="t" r="r" b="b"/>
            <a:pathLst>
              <a:path w="12192000" h="3692092" extrusionOk="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5000">
        <p159:morph option="byObject"/>
      </p:transition>
    </mc:Choice>
    <mc:Fallback xmlns=""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"/>
          <p:cNvSpPr txBox="1"/>
          <p:nvPr/>
        </p:nvSpPr>
        <p:spPr>
          <a:xfrm>
            <a:off x="911257" y="674400"/>
            <a:ext cx="10369485" cy="550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What’s included?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Cabin lodging with youth of similar ages, staffed by experienced counselors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Three meals a day and healthy snacks provided, with emphasis on fruits and veggies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All meals prepared by experienced food service providers with suggestions from campers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Naturalist programs provided by staff from Beaver Creek Reserve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Night sky viewing at the Hobbs Observatory staffed by local astronomers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Health services provided by on-site health professionals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Specialized skills classes offered, such as wood carving, rosemaling, folk dancing, and Norwegian baking.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Cultural skills pins through Sons of Norway International may be earned at Camp.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Learn Nordic language, Nordic songs and play Nordic games (including Viking Olympics)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"/>
          <p:cNvSpPr txBox="1">
            <a:spLocks noGrp="1"/>
          </p:cNvSpPr>
          <p:nvPr>
            <p:ph type="title"/>
          </p:nvPr>
        </p:nvSpPr>
        <p:spPr>
          <a:xfrm>
            <a:off x="914400" y="744719"/>
            <a:ext cx="10515600" cy="1591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         </a:t>
            </a:r>
            <a:r>
              <a:rPr lang="en-US" b="1">
                <a:latin typeface="Arial"/>
                <a:ea typeface="Arial"/>
                <a:cs typeface="Arial"/>
                <a:sym typeface="Arial"/>
              </a:rPr>
              <a:t>How much does a 2-week camp cost?</a:t>
            </a:r>
            <a:endParaRPr/>
          </a:p>
        </p:txBody>
      </p:sp>
      <p:sp>
        <p:nvSpPr>
          <p:cNvPr id="501" name="Google Shape;501;p5"/>
          <p:cNvSpPr txBox="1">
            <a:spLocks noGrp="1"/>
          </p:cNvSpPr>
          <p:nvPr>
            <p:ph type="body" idx="1"/>
          </p:nvPr>
        </p:nvSpPr>
        <p:spPr>
          <a:xfrm>
            <a:off x="839788" y="1828799"/>
            <a:ext cx="5157787" cy="144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lang="en-US" sz="4000" b="0" u="sng" dirty="0">
                <a:solidFill>
                  <a:schemeClr val="tx1"/>
                </a:solidFill>
              </a:rPr>
              <a:t>Masse Moro 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03" name="Google Shape;503;p5"/>
          <p:cNvSpPr txBox="1">
            <a:spLocks noGrp="1"/>
          </p:cNvSpPr>
          <p:nvPr>
            <p:ph sz="half" idx="2"/>
          </p:nvPr>
        </p:nvSpPr>
        <p:spPr>
          <a:xfrm>
            <a:off x="6172200" y="1681161"/>
            <a:ext cx="5183188" cy="1591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 u="sng">
                <a:latin typeface="Calibri"/>
                <a:ea typeface="Calibri"/>
                <a:cs typeface="Calibri"/>
                <a:sym typeface="Calibri"/>
              </a:rPr>
              <a:t>Other Camps</a:t>
            </a:r>
            <a:endParaRPr/>
          </a:p>
        </p:txBody>
      </p:sp>
      <p:sp>
        <p:nvSpPr>
          <p:cNvPr id="502" name="Google Shape;502;p5"/>
          <p:cNvSpPr txBox="1">
            <a:spLocks noGrp="1"/>
          </p:cNvSpPr>
          <p:nvPr>
            <p:ph type="body" sz="quarter" idx="3"/>
          </p:nvPr>
        </p:nvSpPr>
        <p:spPr>
          <a:xfrm>
            <a:off x="839788" y="3585681"/>
            <a:ext cx="5157787" cy="260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The price of Masse Moro is $1,200 for 2024.  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(Most camper families pay much less after deducting available grants and scholarships.)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04" name="Google Shape;504;p5"/>
          <p:cNvSpPr txBox="1">
            <a:spLocks noGrp="1"/>
          </p:cNvSpPr>
          <p:nvPr>
            <p:ph sz="quarter" idx="4"/>
          </p:nvPr>
        </p:nvSpPr>
        <p:spPr>
          <a:xfrm>
            <a:off x="6172200" y="3585681"/>
            <a:ext cx="5183188" cy="260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/>
              <a:t>Most 2-week, sleepover camps    charge at least $2,000, and some are much more than that.</a:t>
            </a:r>
            <a:endParaRPr sz="24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5000">
        <p159:morph option="byObject"/>
      </p:transition>
    </mc:Choice>
    <mc:Fallback xmlns="">
      <p:transition spd="slow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6"/>
          <p:cNvSpPr/>
          <p:nvPr/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6"/>
          <p:cNvSpPr/>
          <p:nvPr/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6"/>
          <p:cNvSpPr/>
          <p:nvPr/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6"/>
          <p:cNvSpPr/>
          <p:nvPr/>
        </p:nvSpPr>
        <p:spPr>
          <a:xfrm rot="-964587">
            <a:off x="-501737" y="969718"/>
            <a:ext cx="3900357" cy="417895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6"/>
          <p:cNvSpPr/>
          <p:nvPr/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6"/>
          <p:cNvSpPr txBox="1"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        </a:t>
            </a:r>
            <a:r>
              <a:rPr lang="en-US" sz="4000" b="1">
                <a:solidFill>
                  <a:srgbClr val="FFFFFF"/>
                </a:solidFill>
              </a:rPr>
              <a:t>How can Sons of Norway help you with Camp costs?</a:t>
            </a:r>
            <a:endParaRPr/>
          </a:p>
        </p:txBody>
      </p:sp>
      <p:sp>
        <p:nvSpPr>
          <p:cNvPr id="517" name="Google Shape;517;p6"/>
          <p:cNvSpPr txBox="1"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b="1" dirty="0"/>
              <a:t>District 5 Local Lodge Supporting Grant (amount varies) </a:t>
            </a:r>
            <a:endParaRPr dirty="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b="1" dirty="0"/>
              <a:t>District 5 Matching Grant (up to $250)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lang="en-US" sz="2000"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100" b="1" dirty="0"/>
              <a:t>Sarah Paulsen Memorial Scholarship ($300)</a:t>
            </a:r>
            <a:endParaRPr sz="2100"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b="1" dirty="0" err="1"/>
              <a:t>Draxten</a:t>
            </a:r>
            <a:r>
              <a:rPr lang="en-US" sz="2000" b="1" dirty="0"/>
              <a:t> Funds (amount varies from year to year)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100" b="1" dirty="0"/>
              <a:t>Most District 1 lodges offer scholarships to District 1 campers</a:t>
            </a:r>
            <a:endParaRPr sz="2100" b="1" dirty="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b="1" dirty="0"/>
              <a:t>Scholarship information is available by visiting </a:t>
            </a:r>
            <a:r>
              <a:rPr lang="en-US" sz="2000" b="1" u="sng" dirty="0"/>
              <a:t>MasseMoro.org </a:t>
            </a:r>
            <a:endParaRPr b="1" u="sng" dirty="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b="1" dirty="0"/>
              <a:t>Applications can be found by visiting </a:t>
            </a:r>
            <a:r>
              <a:rPr lang="en-US" sz="2000" b="1" u="sng" dirty="0"/>
              <a:t>MasseMoro.org</a:t>
            </a:r>
            <a:endParaRPr u="sng" dirty="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900" b="1" dirty="0"/>
              <a:t>Questions?</a:t>
            </a:r>
            <a:r>
              <a:rPr lang="en-US" sz="1900" dirty="0"/>
              <a:t> 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900" b="1" dirty="0"/>
              <a:t>Contact Lisa Rove-Williams, District 5 Youth Director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900" b="1" dirty="0"/>
              <a:t>(815) 751-8447 / rovewilliams@comcast.net</a:t>
            </a:r>
            <a:endParaRPr sz="19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"/>
          <p:cNvSpPr txBox="1">
            <a:spLocks noGrp="1"/>
          </p:cNvSpPr>
          <p:nvPr>
            <p:ph type="title"/>
          </p:nvPr>
        </p:nvSpPr>
        <p:spPr>
          <a:xfrm>
            <a:off x="1574275" y="499621"/>
            <a:ext cx="2832877" cy="631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Activities</a:t>
            </a:r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body" idx="1"/>
          </p:nvPr>
        </p:nvSpPr>
        <p:spPr>
          <a:xfrm>
            <a:off x="798256" y="1395167"/>
            <a:ext cx="3607930" cy="475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•"/>
            </a:pPr>
            <a:r>
              <a:rPr lang="en-US" sz="1300">
                <a:solidFill>
                  <a:srgbClr val="FFFFFF"/>
                </a:solidFill>
              </a:rPr>
              <a:t>Just a few of our MANY activities include: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</a:pPr>
            <a:endParaRPr sz="1300">
              <a:solidFill>
                <a:srgbClr val="FFFFFF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300"/>
              <a:buChar char="•"/>
            </a:pPr>
            <a:r>
              <a:rPr lang="en-US" sz="1300">
                <a:solidFill>
                  <a:srgbClr val="FFFFFF"/>
                </a:solidFill>
              </a:rPr>
              <a:t>Learning the Norwegian language through…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</a:pPr>
            <a:endParaRPr sz="1300">
              <a:solidFill>
                <a:srgbClr val="FFFFFF"/>
              </a:solidFill>
            </a:endParaRPr>
          </a:p>
          <a:p>
            <a:pPr marL="6858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en-US" sz="1300">
                <a:solidFill>
                  <a:srgbClr val="FFFFFF"/>
                </a:solidFill>
              </a:rPr>
              <a:t>-  Book study</a:t>
            </a:r>
            <a:endParaRPr/>
          </a:p>
          <a:p>
            <a:pPr marL="6858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en-US" sz="1300">
                <a:solidFill>
                  <a:srgbClr val="FFFFFF"/>
                </a:solidFill>
              </a:rPr>
              <a:t>-  Singing</a:t>
            </a:r>
            <a:endParaRPr/>
          </a:p>
          <a:p>
            <a:pPr marL="6858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en-US" sz="1300">
                <a:solidFill>
                  <a:srgbClr val="FFFFFF"/>
                </a:solidFill>
              </a:rPr>
              <a:t>-  Acting/performing</a:t>
            </a:r>
            <a:endParaRPr/>
          </a:p>
          <a:p>
            <a:pPr marL="6858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en-US" sz="1300">
                <a:solidFill>
                  <a:srgbClr val="FFFFFF"/>
                </a:solidFill>
              </a:rPr>
              <a:t>-  and more!</a:t>
            </a:r>
            <a:endParaRPr/>
          </a:p>
          <a:p>
            <a:pPr marL="6858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</a:pPr>
            <a:endParaRPr sz="1300">
              <a:solidFill>
                <a:srgbClr val="FFFFFF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300"/>
              <a:buChar char="•"/>
            </a:pPr>
            <a:r>
              <a:rPr lang="en-US" sz="1300">
                <a:solidFill>
                  <a:srgbClr val="FFFFFF"/>
                </a:solidFill>
              </a:rPr>
              <a:t>Baking Scandinavian recipes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</a:pPr>
            <a:endParaRPr sz="1300">
              <a:solidFill>
                <a:srgbClr val="FFFFFF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300"/>
              <a:buChar char="•"/>
            </a:pPr>
            <a:r>
              <a:rPr lang="en-US" sz="1300">
                <a:solidFill>
                  <a:srgbClr val="FFFFFF"/>
                </a:solidFill>
              </a:rPr>
              <a:t>Arts and craft work with professionals…</a:t>
            </a:r>
            <a:endParaRPr/>
          </a:p>
          <a:p>
            <a:pPr marL="685800" lvl="1" indent="-146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</a:pPr>
            <a:endParaRPr sz="1300">
              <a:solidFill>
                <a:srgbClr val="FFFFFF"/>
              </a:solidFill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en-US" sz="1300">
                <a:solidFill>
                  <a:srgbClr val="FFFFFF"/>
                </a:solidFill>
              </a:rPr>
              <a:t>      -  Rosemaling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en-US" sz="1300">
                <a:solidFill>
                  <a:srgbClr val="FFFFFF"/>
                </a:solidFill>
              </a:rPr>
              <a:t>      -  Woodcarving</a:t>
            </a:r>
            <a:endParaRPr/>
          </a:p>
          <a:p>
            <a:pPr marL="2286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en-US" sz="1300">
                <a:solidFill>
                  <a:srgbClr val="FFFFFF"/>
                </a:solidFill>
              </a:rPr>
              <a:t>    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300"/>
              <a:buChar char="•"/>
            </a:pPr>
            <a:r>
              <a:rPr lang="en-US" sz="1300">
                <a:solidFill>
                  <a:srgbClr val="FFFFFF"/>
                </a:solidFill>
              </a:rPr>
              <a:t>Nature presentations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</a:pPr>
            <a:endParaRPr sz="1300">
              <a:solidFill>
                <a:srgbClr val="FFFFFF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300"/>
              <a:buChar char="•"/>
            </a:pPr>
            <a:r>
              <a:rPr lang="en-US" sz="1300">
                <a:solidFill>
                  <a:srgbClr val="FFFFFF"/>
                </a:solidFill>
              </a:rPr>
              <a:t>Sports…</a:t>
            </a:r>
            <a:endParaRPr/>
          </a:p>
        </p:txBody>
      </p:sp>
      <p:pic>
        <p:nvPicPr>
          <p:cNvPr id="524" name="Google Shape;524;p7" descr="May be an image of one or more people, people smiling, park and text that says 'SANTA MONICA BASERALL SANTA ACADEMY'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005267" y="3429000"/>
            <a:ext cx="152400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7" descr="May be an image of skateboar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2751" y="325905"/>
            <a:ext cx="1541383" cy="205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7" descr="May be an image of 1 person, track and field and text that says 'HOBBS Ð B S'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10748" y="447491"/>
            <a:ext cx="2637038" cy="270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7" descr="May be an image of coconut macaroon, cookie and powdered suga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66997" y="2911605"/>
            <a:ext cx="1865651" cy="125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7" descr="May be an image of owl, great grey owl and barred ow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95365" y="4644984"/>
            <a:ext cx="1398834" cy="186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07490" y="4644984"/>
            <a:ext cx="3018529" cy="2011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5000">
        <p159:morph option="byObject"/>
      </p:transition>
    </mc:Choice>
    <mc:Fallback xmlns=""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8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8"/>
          <p:cNvSpPr txBox="1"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"/>
              <a:buNone/>
            </a:pPr>
            <a:r>
              <a:rPr lang="en-US" sz="400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Making Sandbakkels!</a:t>
            </a:r>
            <a:endParaRPr/>
          </a:p>
        </p:txBody>
      </p:sp>
      <p:sp>
        <p:nvSpPr>
          <p:cNvPr id="539" name="Google Shape;539;p8"/>
          <p:cNvSpPr txBox="1">
            <a:spLocks noGrp="1"/>
          </p:cNvSpPr>
          <p:nvPr>
            <p:ph type="body" idx="1"/>
          </p:nvPr>
        </p:nvSpPr>
        <p:spPr>
          <a:xfrm>
            <a:off x="6600265" y="2413645"/>
            <a:ext cx="4753534" cy="369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dirty="0">
                <a:latin typeface="Century"/>
                <a:ea typeface="Century"/>
                <a:cs typeface="Century"/>
                <a:sym typeface="Century"/>
              </a:rPr>
              <a:t> Campers have opportunities to participate in baking activities.  These campers learned to make Norwegian sugar cookies, which were then served with whipped cream and blueberries.  </a:t>
            </a:r>
            <a:endParaRPr dirty="0"/>
          </a:p>
        </p:txBody>
      </p:sp>
      <p:pic>
        <p:nvPicPr>
          <p:cNvPr id="536" name="Google Shape;536;p8"/>
          <p:cNvPicPr preferRelativeResize="0"/>
          <p:nvPr/>
        </p:nvPicPr>
        <p:blipFill rotWithShape="1">
          <a:blip r:embed="rId3">
            <a:alphaModFix/>
          </a:blip>
          <a:srcRect t="1713" b="3021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8"/>
          <p:cNvPicPr preferRelativeResize="0"/>
          <p:nvPr/>
        </p:nvPicPr>
        <p:blipFill rotWithShape="1">
          <a:blip r:embed="rId4">
            <a:alphaModFix/>
          </a:blip>
          <a:srcRect t="3066" r="-3" b="13192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8"/>
          <p:cNvPicPr preferRelativeResize="0"/>
          <p:nvPr/>
        </p:nvPicPr>
        <p:blipFill rotWithShape="1">
          <a:blip r:embed="rId5">
            <a:alphaModFix/>
          </a:blip>
          <a:srcRect t="15992" r="1" b="12063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5000">
        <p159:morph option="byObject"/>
      </p:transition>
    </mc:Choice>
    <mc:Fallback xmlns=""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9"/>
          <p:cNvSpPr txBox="1">
            <a:spLocks noGrp="1"/>
          </p:cNvSpPr>
          <p:nvPr>
            <p:ph type="title"/>
          </p:nvPr>
        </p:nvSpPr>
        <p:spPr>
          <a:xfrm>
            <a:off x="589556" y="6280219"/>
            <a:ext cx="9609521" cy="318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600" dirty="0"/>
              <a:t>       </a:t>
            </a:r>
            <a:r>
              <a:rPr lang="en-US" sz="3600" b="1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Another activity </a:t>
            </a:r>
            <a:r>
              <a:rPr lang="en-US" sz="1600" b="1" dirty="0">
                <a:latin typeface="Architects Daughter"/>
                <a:ea typeface="Architects Daughter"/>
                <a:cs typeface="Architects Daughter"/>
                <a:sym typeface="Architects Daughter"/>
              </a:rPr>
              <a:t>choose</a:t>
            </a:r>
            <a:r>
              <a:rPr lang="en-US" sz="3600" b="1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to do is Nordic stamping!</a:t>
            </a:r>
            <a:endParaRPr dirty="0"/>
          </a:p>
        </p:txBody>
      </p:sp>
      <p:pic>
        <p:nvPicPr>
          <p:cNvPr id="545" name="Google Shape;545;p9" descr="May be an image of car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1220" b="8780"/>
          <a:stretch/>
        </p:blipFill>
        <p:spPr>
          <a:xfrm>
            <a:off x="20" y="10"/>
            <a:ext cx="12191979" cy="5486390"/>
          </a:xfrm>
          <a:prstGeom prst="rect">
            <a:avLst/>
          </a:prstGeom>
          <a:noFill/>
          <a:ln>
            <a:noFill/>
          </a:ln>
          <a:effectLst>
            <a:outerShdw blurRad="596900" dist="330200" dir="8820000" sx="87000" sy="87000" algn="ctr" rotWithShape="0">
              <a:srgbClr val="000000">
                <a:alpha val="28627"/>
              </a:srgbClr>
            </a:outerShdw>
          </a:effectLst>
        </p:spPr>
      </p:pic>
      <p:sp>
        <p:nvSpPr>
          <p:cNvPr id="548" name="Google Shape;548;p9"/>
          <p:cNvSpPr txBox="1">
            <a:spLocks noGrp="1"/>
          </p:cNvSpPr>
          <p:nvPr>
            <p:ph type="body" idx="1"/>
          </p:nvPr>
        </p:nvSpPr>
        <p:spPr>
          <a:xfrm>
            <a:off x="839787" y="5908431"/>
            <a:ext cx="10153109" cy="689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2800" b="1" dirty="0"/>
              <a:t>Nordic stamped cards by campers!</a:t>
            </a:r>
            <a:endParaRPr sz="2800" b="1" dirty="0"/>
          </a:p>
        </p:txBody>
      </p:sp>
      <p:sp>
        <p:nvSpPr>
          <p:cNvPr id="546" name="Google Shape;546;p9"/>
          <p:cNvSpPr/>
          <p:nvPr/>
        </p:nvSpPr>
        <p:spPr>
          <a:xfrm>
            <a:off x="0" y="5486402"/>
            <a:ext cx="12192000" cy="1371598"/>
          </a:xfrm>
          <a:prstGeom prst="rect">
            <a:avLst/>
          </a:prstGeom>
          <a:noFill/>
          <a:ln>
            <a:noFill/>
          </a:ln>
          <a:effectLst>
            <a:outerShdw blurRad="254000" dist="114300" dir="20340000" sx="89000" sy="89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5000">
        <p159:morph option="byObject"/>
      </p:transition>
    </mc:Choice>
    <mc:Fallback xmlns="">
      <p:transition spd="slow" advTm="5000">
        <p:fade/>
      </p:transition>
    </mc:Fallback>
  </mc:AlternateContent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amask">
  <a:themeElements>
    <a:clrScheme name="Damask">
      <a:dk1>
        <a:srgbClr val="000000"/>
      </a:dk1>
      <a:lt1>
        <a:srgbClr val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ood Type">
  <a:themeElements>
    <a:clrScheme name="Wood Type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roplet">
  <a:themeElements>
    <a:clrScheme name="Droplet">
      <a:dk1>
        <a:srgbClr val="000000"/>
      </a:dk1>
      <a:lt1>
        <a:srgbClr val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561</Words>
  <Application>Microsoft Office PowerPoint</Application>
  <PresentationFormat>Widescreen</PresentationFormat>
  <Paragraphs>89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Architects Daughter</vt:lpstr>
      <vt:lpstr>Arial</vt:lpstr>
      <vt:lpstr>Twentieth Century</vt:lpstr>
      <vt:lpstr>Bradley Hand ITC</vt:lpstr>
      <vt:lpstr>Calibri</vt:lpstr>
      <vt:lpstr>Candara</vt:lpstr>
      <vt:lpstr>Century</vt:lpstr>
      <vt:lpstr>Noto Sans Symbols</vt:lpstr>
      <vt:lpstr>DaunPenh</vt:lpstr>
      <vt:lpstr>Rockwell</vt:lpstr>
      <vt:lpstr>Century Gothic</vt:lpstr>
      <vt:lpstr>Bookman Old Style</vt:lpstr>
      <vt:lpstr>Wingdings 3</vt:lpstr>
      <vt:lpstr>Office Theme</vt:lpstr>
      <vt:lpstr>Damask</vt:lpstr>
      <vt:lpstr>Wood Type</vt:lpstr>
      <vt:lpstr>Droplet</vt:lpstr>
      <vt:lpstr>Ion Boardroom</vt:lpstr>
      <vt:lpstr>                  ( pronounced “Mah-seh Moo-roo” )   Masse Moro is Norwegian for “Lots of Fun!”  </vt:lpstr>
      <vt:lpstr>Join us this summer!</vt:lpstr>
      <vt:lpstr>   Who can attend?  </vt:lpstr>
      <vt:lpstr>PowerPoint Presentation</vt:lpstr>
      <vt:lpstr>          How much does a 2-week camp cost?</vt:lpstr>
      <vt:lpstr>        How can Sons of Norway help you with Camp costs?</vt:lpstr>
      <vt:lpstr>Activities</vt:lpstr>
      <vt:lpstr>Making Sandbakkels!</vt:lpstr>
      <vt:lpstr>       Another activity choose to do is Nordic stamping!</vt:lpstr>
      <vt:lpstr>PowerPoint Presentation</vt:lpstr>
      <vt:lpstr>Another  popular activity is  rosemaling with our pro…</vt:lpstr>
      <vt:lpstr>QUALITY MEALS WITH FOOD MADE FROM SCRATCH</vt:lpstr>
      <vt:lpstr>EXPERIENCE WISCONSIN NATURE</vt:lpstr>
      <vt:lpstr>Form lasting relationships… Keir (left) and Leif (right), then and now: first campers, then counselors, now administrators and friends for life!</vt:lpstr>
      <vt:lpstr>JOIN US THIS SUMMER!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( pronounced “Mah-seh Moo-roo” )   Masse Moro is Norwegian for “Lots of Fun!”  </dc:title>
  <dc:creator>Lisa Rove-Williams</dc:creator>
  <cp:lastModifiedBy>Lisa Rove-Williams</cp:lastModifiedBy>
  <cp:revision>2</cp:revision>
  <dcterms:created xsi:type="dcterms:W3CDTF">2023-10-03T16:19:31Z</dcterms:created>
  <dcterms:modified xsi:type="dcterms:W3CDTF">2024-02-21T15:58:47Z</dcterms:modified>
</cp:coreProperties>
</file>